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6" r:id="rId3"/>
    <p:sldId id="258" r:id="rId4"/>
    <p:sldId id="261" r:id="rId5"/>
    <p:sldId id="262" r:id="rId6"/>
    <p:sldId id="263" r:id="rId7"/>
    <p:sldId id="283" r:id="rId8"/>
    <p:sldId id="264" r:id="rId9"/>
    <p:sldId id="266" r:id="rId10"/>
    <p:sldId id="285" r:id="rId11"/>
    <p:sldId id="267" r:id="rId12"/>
    <p:sldId id="292" r:id="rId13"/>
    <p:sldId id="293" r:id="rId14"/>
    <p:sldId id="268" r:id="rId15"/>
    <p:sldId id="287" r:id="rId16"/>
    <p:sldId id="289" r:id="rId17"/>
    <p:sldId id="298" r:id="rId18"/>
    <p:sldId id="299" r:id="rId19"/>
    <p:sldId id="300" r:id="rId20"/>
    <p:sldId id="294" r:id="rId21"/>
    <p:sldId id="295" r:id="rId22"/>
    <p:sldId id="302" r:id="rId23"/>
    <p:sldId id="272" r:id="rId24"/>
    <p:sldId id="271" r:id="rId25"/>
    <p:sldId id="290" r:id="rId26"/>
    <p:sldId id="306" r:id="rId27"/>
    <p:sldId id="309" r:id="rId28"/>
    <p:sldId id="303" r:id="rId29"/>
    <p:sldId id="310" r:id="rId30"/>
    <p:sldId id="312" r:id="rId31"/>
    <p:sldId id="311" r:id="rId32"/>
    <p:sldId id="313" r:id="rId33"/>
    <p:sldId id="314" r:id="rId34"/>
    <p:sldId id="319" r:id="rId35"/>
    <p:sldId id="320" r:id="rId36"/>
    <p:sldId id="30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4424" autoAdjust="0"/>
  </p:normalViewPr>
  <p:slideViewPr>
    <p:cSldViewPr snapToGrid="0">
      <p:cViewPr>
        <p:scale>
          <a:sx n="75" d="100"/>
          <a:sy n="75" d="100"/>
        </p:scale>
        <p:origin x="69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9E4EA-EA6A-4AFB-9DF9-4B457DF40207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8A9C-5271-48A5-A27A-3F1EC52C9D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9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Estimated</a:t>
            </a:r>
            <a:r>
              <a:rPr lang="en-US" altLang="zh-TW" baseline="0" smtClean="0"/>
              <a:t> P15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70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從 </a:t>
            </a:r>
            <a:r>
              <a:rPr lang="en-US" altLang="zh-TW" baseline="0" dirty="0" smtClean="0"/>
              <a:t>RREF</a:t>
            </a:r>
            <a:r>
              <a:rPr lang="zh-TW" altLang="en-US" baseline="0" dirty="0" smtClean="0"/>
              <a:t> 一眼看出 </a:t>
            </a:r>
            <a:r>
              <a:rPr lang="en-US" altLang="zh-TW" baseline="0" dirty="0" smtClean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10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Non-zero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45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P118 – 122 (Chapter 2.3)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7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P120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00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從 </a:t>
            </a:r>
            <a:r>
              <a:rPr lang="en-US" altLang="zh-TW" baseline="0" dirty="0" smtClean="0"/>
              <a:t>RREF</a:t>
            </a:r>
            <a:r>
              <a:rPr lang="zh-TW" altLang="en-US" baseline="0" dirty="0" smtClean="0"/>
              <a:t> 一眼看出 </a:t>
            </a:r>
            <a:r>
              <a:rPr lang="en-US" altLang="zh-TW" baseline="0" dirty="0" smtClean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37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You can prove unique RREF by these properties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1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從 </a:t>
            </a:r>
            <a:r>
              <a:rPr lang="en-US" altLang="zh-TW" baseline="0" dirty="0" smtClean="0"/>
              <a:t>RREF</a:t>
            </a:r>
            <a:r>
              <a:rPr lang="zh-TW" altLang="en-US" baseline="0" dirty="0" smtClean="0"/>
              <a:t> 一眼看出 </a:t>
            </a:r>
            <a:r>
              <a:rPr lang="en-US" altLang="zh-TW" baseline="0" dirty="0" smtClean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17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dirty="0" smtClean="0"/>
              <a:t>未看先猜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75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FF"/>
                </a:solidFill>
              </a:rPr>
              <a:t>rank</a:t>
            </a:r>
            <a:r>
              <a:rPr lang="en-US" altLang="zh-TW" dirty="0" smtClean="0"/>
              <a:t> of [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] is the number of “useful” equations in the system of linear equations </a:t>
            </a:r>
            <a:r>
              <a:rPr lang="en-US" altLang="zh-TW" i="1" dirty="0" smtClean="0"/>
              <a:t>A</a:t>
            </a:r>
            <a:r>
              <a:rPr lang="en-US" altLang="zh-TW" b="1" dirty="0" smtClean="0"/>
              <a:t>x </a:t>
            </a:r>
            <a:r>
              <a:rPr lang="en-US" altLang="zh-TW" dirty="0" smtClean="0"/>
              <a:t>= </a:t>
            </a:r>
            <a:r>
              <a:rPr lang="en-US" altLang="zh-TW" b="1" dirty="0" smtClean="0"/>
              <a:t>b </a:t>
            </a:r>
            <a:r>
              <a:rPr lang="en-US" altLang="zh-TW" dirty="0" smtClean="0"/>
              <a:t>(i.e., the number of nonzero rows in [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c</a:t>
            </a:r>
            <a:r>
              <a:rPr lang="en-US" altLang="zh-TW" dirty="0" smtClean="0"/>
              <a:t>]).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FF"/>
                </a:solidFill>
              </a:rPr>
              <a:t>rank</a:t>
            </a:r>
            <a:r>
              <a:rPr lang="en-US" altLang="zh-TW" dirty="0" smtClean="0"/>
              <a:t> of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represents the number of </a:t>
            </a:r>
            <a:r>
              <a:rPr lang="en-US" altLang="zh-TW" dirty="0" smtClean="0">
                <a:solidFill>
                  <a:srgbClr val="008000"/>
                </a:solidFill>
              </a:rPr>
              <a:t>basic variables</a:t>
            </a:r>
            <a:r>
              <a:rPr lang="en-US" altLang="zh-TW" dirty="0" smtClean="0"/>
              <a:t> while the </a:t>
            </a:r>
            <a:r>
              <a:rPr lang="en-US" altLang="zh-TW" dirty="0" smtClean="0">
                <a:solidFill>
                  <a:srgbClr val="0000FF"/>
                </a:solidFill>
              </a:rPr>
              <a:t>nullity</a:t>
            </a:r>
            <a:r>
              <a:rPr lang="en-US" altLang="zh-TW" dirty="0" smtClean="0"/>
              <a:t> of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is the number of </a:t>
            </a:r>
            <a:r>
              <a:rPr lang="en-US" altLang="zh-TW" dirty="0" smtClean="0">
                <a:solidFill>
                  <a:srgbClr val="660066"/>
                </a:solidFill>
              </a:rPr>
              <a:t>free variables</a:t>
            </a:r>
            <a:r>
              <a:rPr lang="en-US" altLang="zh-TW" dirty="0" smtClean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76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92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71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3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6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3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9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6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5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8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F836-45EC-4D6D-9D46-BD451B1273F2}" type="datetimeFigureOut">
              <a:rPr lang="zh-TW" altLang="en-US" smtClean="0"/>
              <a:t>2016/3/10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2.emf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5" Type="http://schemas.openxmlformats.org/officeDocument/2006/relationships/image" Target="../media/image4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2.pn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70.png"/><Relationship Id="rId5" Type="http://schemas.openxmlformats.org/officeDocument/2006/relationships/image" Target="../media/image29.emf"/><Relationship Id="rId10" Type="http://schemas.openxmlformats.org/officeDocument/2006/relationships/image" Target="../media/image69.png"/><Relationship Id="rId4" Type="http://schemas.openxmlformats.org/officeDocument/2006/relationships/image" Target="../media/image28.emf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can we find </a:t>
            </a:r>
            <a:br>
              <a:rPr lang="en-US" altLang="zh-TW" dirty="0" smtClean="0"/>
            </a:br>
            <a:r>
              <a:rPr lang="en-US" altLang="zh-TW" dirty="0" smtClean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13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</a:t>
                </a:r>
                <a:r>
                  <a:rPr lang="en-US" altLang="zh-TW" dirty="0" smtClean="0"/>
                  <a:t>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have the same solution set</a:t>
                </a:r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3081219"/>
            <a:ext cx="4045153" cy="1367177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1" y="3081219"/>
            <a:ext cx="3772179" cy="134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65915" y="4605657"/>
                <a:ext cx="1256498" cy="2006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5" y="4605657"/>
                <a:ext cx="1256498" cy="20062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-右雙向箭號 12"/>
          <p:cNvSpPr/>
          <p:nvPr/>
        </p:nvSpPr>
        <p:spPr>
          <a:xfrm>
            <a:off x="6867695" y="5685562"/>
            <a:ext cx="525859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18263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86053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5108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92443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6565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7115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7092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2521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618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48388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95131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92277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6</a:t>
            </a:r>
            <a:endParaRPr lang="zh-TW" altLang="en-US" sz="2400" baseline="-25000" dirty="0"/>
          </a:p>
        </p:txBody>
      </p:sp>
      <p:sp>
        <p:nvSpPr>
          <p:cNvPr id="27" name="左-右雙向箭號 26"/>
          <p:cNvSpPr/>
          <p:nvPr/>
        </p:nvSpPr>
        <p:spPr>
          <a:xfrm rot="5400000">
            <a:off x="7889068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-右雙向箭號 27"/>
          <p:cNvSpPr/>
          <p:nvPr/>
        </p:nvSpPr>
        <p:spPr>
          <a:xfrm>
            <a:off x="4390530" y="5653814"/>
            <a:ext cx="1152744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左-右雙向箭號 34"/>
          <p:cNvSpPr/>
          <p:nvPr/>
        </p:nvSpPr>
        <p:spPr>
          <a:xfrm>
            <a:off x="1880044" y="5685562"/>
            <a:ext cx="1018322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393554" y="4619354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>
                <a:sym typeface="Symbol" pitchFamily="18" charset="2"/>
              </a:rPr>
              <a:t>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438836" y="5619527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=0</a:t>
            </a:r>
            <a:r>
              <a:rPr lang="en-US" altLang="zh-TW" sz="2800" dirty="0" smtClean="0"/>
              <a:t> 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78200" y="4630434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>
                <a:sym typeface="Symbol" pitchFamily="18" charset="2"/>
              </a:rPr>
              <a:t>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25753" y="5630844"/>
            <a:ext cx="1818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=0</a:t>
            </a:r>
            <a:r>
              <a:rPr lang="en-US" altLang="zh-TW" sz="2800" dirty="0" smtClean="0"/>
              <a:t> 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0" name="左-右雙向箭號 39"/>
          <p:cNvSpPr/>
          <p:nvPr/>
        </p:nvSpPr>
        <p:spPr>
          <a:xfrm rot="5400000">
            <a:off x="721102" y="5224033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3" grpId="0" animBg="1"/>
      <p:bldP spid="27" grpId="0" animBg="1"/>
      <p:bldP spid="6" grpId="0" animBg="1"/>
      <p:bldP spid="28" grpId="0" animBg="1"/>
      <p:bldP spid="30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about Rows?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Are there row correspondence theorem?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" y="257461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10" y="2574619"/>
            <a:ext cx="3795600" cy="135357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45378" y="1774274"/>
            <a:ext cx="10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NO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61" y="4075685"/>
            <a:ext cx="3990975" cy="13525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40" y="4075685"/>
            <a:ext cx="3867150" cy="135255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91456" y="424903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91453" y="529043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191454" y="4596172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191454" y="4943305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30686" y="4249039"/>
            <a:ext cx="27959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630683" y="5290439"/>
            <a:ext cx="27959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630684" y="4596172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630684" y="4943305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27909" y="4339357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09" y="4339357"/>
                <a:ext cx="596574" cy="4837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37554" y="4660108"/>
                <a:ext cx="596574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554" y="4660108"/>
                <a:ext cx="596574" cy="485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306224" y="5053559"/>
                <a:ext cx="596574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24" y="5053559"/>
                <a:ext cx="596574" cy="4826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372767" y="4329764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67" y="4329764"/>
                <a:ext cx="570926" cy="4837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982412" y="4650515"/>
                <a:ext cx="570926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412" y="4650515"/>
                <a:ext cx="570926" cy="4854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551082" y="5043966"/>
                <a:ext cx="570926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082" y="5043966"/>
                <a:ext cx="570926" cy="4826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2952252" y="6131093"/>
            <a:ext cx="364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Are they the same?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88084" y="5569134"/>
                <a:ext cx="3116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84" y="5569134"/>
                <a:ext cx="311681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17545" y="5596176"/>
                <a:ext cx="30222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45" y="5596176"/>
                <a:ext cx="3022238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639407" y="3954102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07" y="3954102"/>
                <a:ext cx="596574" cy="48372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884265" y="3944509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65" y="3944509"/>
                <a:ext cx="570926" cy="4837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4648894" y="5570151"/>
            <a:ext cx="52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=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Span of Columns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5" y="191171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44" y="1911719"/>
            <a:ext cx="3795600" cy="1353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82912" y="3688317"/>
                <a:ext cx="2872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2" y="3688317"/>
                <a:ext cx="287251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27292" y="3691593"/>
                <a:ext cx="27948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92" y="3691593"/>
                <a:ext cx="279480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3687" y="4430563"/>
                <a:ext cx="32383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87" y="4430563"/>
                <a:ext cx="323832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449126" y="4430562"/>
                <a:ext cx="32046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26" y="4430562"/>
                <a:ext cx="320466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2909118" y="4996385"/>
            <a:ext cx="364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Are they the same?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9440" y="5611346"/>
            <a:ext cx="68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elementary row operations change the span of columns.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96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Original Matrix </a:t>
            </a: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r>
              <a:rPr lang="en-US" altLang="zh-TW" dirty="0" smtClean="0"/>
              <a:t>RREF</a:t>
            </a:r>
          </a:p>
          <a:p>
            <a:pPr lvl="1"/>
            <a:r>
              <a:rPr lang="en-US" altLang="zh-TW" sz="2800" dirty="0" smtClean="0"/>
              <a:t>Columns:</a:t>
            </a:r>
          </a:p>
          <a:p>
            <a:pPr lvl="2"/>
            <a:r>
              <a:rPr lang="en-US" altLang="zh-TW" sz="2800" dirty="0" smtClean="0"/>
              <a:t>The relations between the columns are the same.</a:t>
            </a:r>
          </a:p>
          <a:p>
            <a:pPr lvl="2"/>
            <a:r>
              <a:rPr lang="en-US" altLang="zh-TW" sz="2800" dirty="0" smtClean="0"/>
              <a:t>The span of the columns are different.</a:t>
            </a:r>
          </a:p>
          <a:p>
            <a:pPr lvl="1"/>
            <a:r>
              <a:rPr lang="en-US" altLang="zh-TW" sz="2800" dirty="0" smtClean="0"/>
              <a:t>Rows:</a:t>
            </a:r>
          </a:p>
          <a:p>
            <a:pPr lvl="2"/>
            <a:r>
              <a:rPr lang="en-US" altLang="zh-TW" sz="2800" dirty="0" smtClean="0"/>
              <a:t>The relations between the rows are changed.</a:t>
            </a:r>
          </a:p>
          <a:p>
            <a:pPr lvl="2"/>
            <a:r>
              <a:rPr lang="en-US" altLang="zh-TW" sz="2800" dirty="0" smtClean="0"/>
              <a:t>The span of the rows are the same.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83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can we find </a:t>
            </a:r>
            <a:br>
              <a:rPr lang="en-US" altLang="zh-TW" dirty="0"/>
            </a:br>
            <a:r>
              <a:rPr lang="en-US" altLang="zh-TW" dirty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RREF </a:t>
            </a:r>
            <a:r>
              <a:rPr lang="en-US" altLang="zh-TW" sz="4800" dirty="0" err="1" smtClean="0">
                <a:solidFill>
                  <a:srgbClr val="0000FF"/>
                </a:solidFill>
              </a:rPr>
              <a:t>v.s</a:t>
            </a:r>
            <a:r>
              <a:rPr lang="en-US" altLang="zh-TW" sz="4800" dirty="0" smtClean="0">
                <a:solidFill>
                  <a:srgbClr val="0000FF"/>
                </a:solidFill>
              </a:rPr>
              <a:t>. Independent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507358" y="5730439"/>
            <a:ext cx="653538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The pivot columns are linear independent.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350875" y="4319154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linear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35496" y="4368799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linear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Leading entries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96129" y="4409675"/>
            <a:ext cx="2459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 smtClean="0">
                <a:sym typeface="Symbol" pitchFamily="18" charset="2"/>
              </a:rPr>
              <a:t>5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ym typeface="Symbol" pitchFamily="18" charset="2"/>
              </a:rPr>
              <a:t>3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267246" y="5767410"/>
            <a:ext cx="71764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non-pivot columns are the linear combination of the previous pivot columns.</a:t>
            </a:r>
            <a:endParaRPr lang="zh-TW" altLang="en-US" sz="2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89486" y="4428354"/>
            <a:ext cx="2329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 smtClean="0">
                <a:sym typeface="Symbol" pitchFamily="18" charset="2"/>
              </a:rPr>
              <a:t>5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ym typeface="Symbol" pitchFamily="18" charset="2"/>
              </a:rPr>
              <a:t>3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25410" y="1079018"/>
            <a:ext cx="417680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You can prove unique RREF by these properties</a:t>
            </a:r>
            <a:endParaRPr lang="zh-TW" altLang="en-US" sz="2400" dirty="0"/>
          </a:p>
        </p:txBody>
      </p:sp>
      <p:pic>
        <p:nvPicPr>
          <p:cNvPr id="30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31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Leading entries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97727" y="1371208"/>
            <a:ext cx="417680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the pivot columns of a matrix and its RREF, we can reconstruct the whole matrix.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859767" y="2772186"/>
            <a:ext cx="527376" cy="159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621561" y="2772186"/>
            <a:ext cx="330505" cy="159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50142" y="2827209"/>
            <a:ext cx="330505" cy="159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77951" y="4893940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00927" y="4905565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300146" y="4264470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34564" y="4279362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83169" y="4279361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970696" y="5393491"/>
            <a:ext cx="1568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110971" y="5393491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20719" y="5893042"/>
            <a:ext cx="2459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 smtClean="0">
                <a:sym typeface="Symbol" pitchFamily="18" charset="2"/>
              </a:rPr>
              <a:t>5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ym typeface="Symbol" pitchFamily="18" charset="2"/>
              </a:rPr>
              <a:t>3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86976" y="5882248"/>
            <a:ext cx="2286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 smtClean="0">
                <a:sym typeface="Symbol" pitchFamily="18" charset="2"/>
              </a:rPr>
              <a:t>5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ym typeface="Symbol" pitchFamily="18" charset="2"/>
              </a:rPr>
              <a:t>3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4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63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is a pivot columns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88783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Columns are linear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84208" y="4127574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91921" y="4150863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5495069" y="1438663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3X3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322202" y="5000615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30415" y="5049192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314694" y="5092754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78358" y="5252111"/>
            <a:ext cx="143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Identity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is a pivot columns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981" y="283005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Columns are linear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56406" y="401448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64119" y="4037777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417455" y="904482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4X3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24339" y="5146040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02614" y="5093201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48348" y="514603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9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RREF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. Linear Combination </a:t>
            </a:r>
          </a:p>
          <a:p>
            <a:r>
              <a:rPr lang="en-US" altLang="zh-TW" sz="3200" dirty="0" smtClean="0"/>
              <a:t>RREF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. Independent </a:t>
            </a:r>
          </a:p>
          <a:p>
            <a:r>
              <a:rPr lang="en-US" altLang="zh-TW" sz="3200" dirty="0" smtClean="0"/>
              <a:t>RREF</a:t>
            </a:r>
            <a:r>
              <a:rPr lang="zh-TW" altLang="en-US" sz="3200" dirty="0" smtClean="0"/>
              <a:t>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. Rank</a:t>
            </a:r>
          </a:p>
          <a:p>
            <a:r>
              <a:rPr lang="en-US" altLang="zh-TW" sz="3200" dirty="0" smtClean="0"/>
              <a:t>RREF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. Span</a:t>
            </a:r>
          </a:p>
        </p:txBody>
      </p:sp>
    </p:spTree>
    <p:extLst>
      <p:ext uri="{BB962C8B-B14F-4D97-AF65-F5344CB8AC3E}">
        <p14:creationId xmlns:p14="http://schemas.microsoft.com/office/powerpoint/2010/main" val="466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is a pivot columns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5914189" y="1377256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3X4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07902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Columns are linear independent</a:t>
            </a:r>
            <a:endParaRPr lang="zh-TW" altLang="en-US" sz="2800" dirty="0"/>
          </a:p>
        </p:txBody>
      </p:sp>
      <p:sp>
        <p:nvSpPr>
          <p:cNvPr id="19" name="向下箭號 18"/>
          <p:cNvSpPr/>
          <p:nvPr/>
        </p:nvSpPr>
        <p:spPr>
          <a:xfrm>
            <a:off x="6278036" y="400931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0" name="文字方塊 19"/>
          <p:cNvSpPr txBox="1"/>
          <p:nvPr/>
        </p:nvSpPr>
        <p:spPr>
          <a:xfrm>
            <a:off x="4934857" y="4081570"/>
            <a:ext cx="1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p:pic>
        <p:nvPicPr>
          <p:cNvPr id="22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1" y="3020585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5546443" y="4957486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024718" y="4904647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543319" y="4939913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037773" y="488882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5356" y="3945302"/>
            <a:ext cx="182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Cannot be a pivot column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stCxn id="21" idx="1"/>
          </p:cNvCxnSpPr>
          <p:nvPr/>
        </p:nvCxnSpPr>
        <p:spPr>
          <a:xfrm>
            <a:off x="7235356" y="4360801"/>
            <a:ext cx="0" cy="788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32601" y="3986424"/>
            <a:ext cx="203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Dependent or Independent?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71596" y="3163704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</a:t>
            </a:r>
            <a:r>
              <a:rPr lang="zh-TW" altLang="en-US" sz="2400" dirty="0" smtClean="0"/>
              <a:t>矮胖型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pic>
        <p:nvPicPr>
          <p:cNvPr id="8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5" y="3913379"/>
            <a:ext cx="4476559" cy="971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556628" y="2216553"/>
            <a:ext cx="235675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columns are dependent</a:t>
            </a:r>
            <a:endParaRPr lang="zh-TW" altLang="en-US" sz="2400" dirty="0"/>
          </a:p>
        </p:txBody>
      </p:sp>
      <p:sp>
        <p:nvSpPr>
          <p:cNvPr id="11" name="向右箭號 10"/>
          <p:cNvSpPr/>
          <p:nvPr/>
        </p:nvSpPr>
        <p:spPr>
          <a:xfrm>
            <a:off x="3730171" y="2216553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flipH="1">
            <a:off x="3695360" y="2722021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31" y="2632051"/>
            <a:ext cx="604783" cy="6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394329" y="5135304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More than 3 vectors in R</a:t>
            </a:r>
            <a:r>
              <a:rPr lang="en-US" altLang="zh-TW" sz="2400" baseline="30000" dirty="0" smtClean="0"/>
              <a:t>3</a:t>
            </a:r>
            <a:r>
              <a:rPr lang="en-US" altLang="zh-TW" sz="2400" dirty="0" smtClean="0"/>
              <a:t> must be dependent.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20162" y="5704551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More than m vectors in R</a:t>
            </a:r>
            <a:r>
              <a:rPr lang="en-US" altLang="zh-TW" sz="2400" baseline="30000" dirty="0" smtClean="0"/>
              <a:t>m</a:t>
            </a:r>
            <a:r>
              <a:rPr lang="en-US" altLang="zh-TW" sz="2400" dirty="0" smtClean="0"/>
              <a:t> must be dependent.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46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can we find </a:t>
            </a:r>
            <a:br>
              <a:rPr lang="en-US" altLang="zh-TW" dirty="0"/>
            </a:br>
            <a:r>
              <a:rPr lang="en-US" altLang="zh-TW" dirty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RREF </a:t>
            </a:r>
            <a:r>
              <a:rPr lang="en-US" altLang="zh-TW" sz="4800" dirty="0" err="1" smtClean="0">
                <a:solidFill>
                  <a:srgbClr val="0000FF"/>
                </a:solidFill>
              </a:rPr>
              <a:t>v.s</a:t>
            </a:r>
            <a:r>
              <a:rPr lang="en-US" altLang="zh-TW" sz="4800" dirty="0" smtClean="0">
                <a:solidFill>
                  <a:srgbClr val="0000FF"/>
                </a:solidFill>
              </a:rPr>
              <a:t>. Rank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Non-zero rows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882690" y="428427"/>
            <a:ext cx="1188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Pivot column</a:t>
            </a:r>
            <a:endParaRPr lang="zh-TW" altLang="en-US" sz="2400" dirty="0"/>
          </a:p>
        </p:txBody>
      </p:sp>
      <p:sp>
        <p:nvSpPr>
          <p:cNvPr id="13" name="向右箭號 12"/>
          <p:cNvSpPr/>
          <p:nvPr/>
        </p:nvSpPr>
        <p:spPr>
          <a:xfrm>
            <a:off x="4129937" y="559764"/>
            <a:ext cx="571500" cy="56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932521" y="428427"/>
            <a:ext cx="1188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Leading Entry</a:t>
            </a:r>
            <a:endParaRPr lang="zh-TW" altLang="en-US" sz="2400" dirty="0"/>
          </a:p>
        </p:txBody>
      </p:sp>
      <p:sp>
        <p:nvSpPr>
          <p:cNvPr id="15" name="向右箭號 14"/>
          <p:cNvSpPr/>
          <p:nvPr/>
        </p:nvSpPr>
        <p:spPr>
          <a:xfrm>
            <a:off x="6238874" y="559764"/>
            <a:ext cx="571500" cy="56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057240" y="432672"/>
            <a:ext cx="145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Non-zero row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30767" y="3356385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Rank = ?</a:t>
            </a:r>
            <a:endParaRPr lang="zh-TW" altLang="en-US" sz="2800" dirty="0"/>
          </a:p>
        </p:txBody>
      </p:sp>
      <p:pic>
        <p:nvPicPr>
          <p:cNvPr id="19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72" y="1961156"/>
            <a:ext cx="4004916" cy="1353578"/>
          </a:xfrm>
          <a:prstGeom prst="rect">
            <a:avLst/>
          </a:prstGeom>
        </p:spPr>
      </p:pic>
      <p:pic>
        <p:nvPicPr>
          <p:cNvPr id="20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69" y="4311266"/>
            <a:ext cx="3795600" cy="135357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430767" y="5716899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Rank = ?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60064" y="571689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13274" y="335578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82799" y="419724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076048" y="419724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66159" y="419724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6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21" grpId="0"/>
      <p:bldP spid="3" grpId="0"/>
      <p:bldP spid="18" grpId="0"/>
      <p:bldP spid="6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Rank from RREF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Number of columns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Number of rows</a:t>
                </a:r>
                <a:endParaRPr lang="zh-TW" altLang="en-US" sz="28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Min( Number of columns, Number of rows)</a:t>
                </a:r>
                <a:endParaRPr lang="zh-TW" altLang="en-US" sz="2800" dirty="0" smtClean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3" t="-6410" r="-1003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3957369" y="2066182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6092287" y="2757136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6200000" flipV="1">
            <a:off x="6092286" y="4556470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3953773" y="2088267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960508" y="5336314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Non-zero rows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Maximum number of Independent Columns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99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Rank from RREF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Given a </a:t>
                </a:r>
                <a:r>
                  <a:rPr lang="en-US" altLang="zh-TW" sz="2400" dirty="0" err="1" smtClean="0"/>
                  <a:t>mxn</a:t>
                </a:r>
                <a:r>
                  <a:rPr lang="en-US" altLang="zh-TW" sz="2400" dirty="0" smtClean="0"/>
                  <a:t> matrix A:</a:t>
                </a:r>
              </a:p>
              <a:p>
                <a:pPr lvl="1"/>
                <a:r>
                  <a:rPr lang="en-US" altLang="zh-TW" dirty="0" smtClean="0">
                    <a:solidFill>
                      <a:srgbClr val="FF0000"/>
                    </a:solidFill>
                  </a:rPr>
                  <a:t>Rank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min(m, n)</a:t>
                </a:r>
              </a:p>
              <a:p>
                <a:pPr lvl="1"/>
                <a:r>
                  <a:rPr lang="en-US" altLang="zh-TW" dirty="0" smtClean="0"/>
                  <a:t>Because “the columns of A are independent” is equivalent to “rank A = n”</a:t>
                </a:r>
              </a:p>
              <a:p>
                <a:pPr lvl="2"/>
                <a:r>
                  <a:rPr lang="en-US" altLang="zh-TW" sz="2400" dirty="0" smtClean="0"/>
                  <a:t>If m &lt; n, the columns of A is dependent.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In R</a:t>
                </a:r>
                <a:r>
                  <a:rPr lang="en-US" altLang="zh-TW" sz="2400" baseline="30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, you cannot find more than m vectors that are independent.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3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235019" y="4900404"/>
            <a:ext cx="8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 X 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Rank A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3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306039" y="4946570"/>
            <a:ext cx="39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 matrix set has 4 vectors belonging to R</a:t>
            </a:r>
            <a:r>
              <a:rPr lang="en-US" altLang="zh-TW" sz="2400" baseline="30000" dirty="0" smtClean="0"/>
              <a:t>3 </a:t>
            </a:r>
            <a:r>
              <a:rPr lang="en-US" altLang="zh-TW" sz="2400" dirty="0" smtClean="0"/>
              <a:t>is 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49080" y="1587632"/>
            <a:ext cx="262795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Matrix A is </a:t>
            </a:r>
            <a:r>
              <a:rPr lang="en-US" altLang="zh-TW" sz="2400" b="1" i="1" u="sng" dirty="0" smtClean="0"/>
              <a:t>full rank </a:t>
            </a:r>
            <a:r>
              <a:rPr lang="en-US" altLang="zh-TW" sz="2400" dirty="0" smtClean="0"/>
              <a:t>if Rank A = min(</a:t>
            </a:r>
            <a:r>
              <a:rPr lang="en-US" altLang="zh-TW" sz="2400" dirty="0" err="1" smtClean="0"/>
              <a:t>m,n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48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17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Basic, Free Variables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Rank</a:t>
            </a:r>
            <a:endParaRPr lang="zh-TW" altLang="en-US" dirty="0"/>
          </a:p>
        </p:txBody>
      </p:sp>
      <p:pic>
        <p:nvPicPr>
          <p:cNvPr id="4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1" y="3500340"/>
            <a:ext cx="2857500" cy="1231900"/>
          </a:xfrm>
          <a:prstGeom prst="rect">
            <a:avLst/>
          </a:prstGeom>
        </p:spPr>
      </p:pic>
      <p:pic>
        <p:nvPicPr>
          <p:cNvPr id="5" name="Picture 2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" y="3500340"/>
            <a:ext cx="3060700" cy="1231900"/>
          </a:xfrm>
          <a:prstGeom prst="rect">
            <a:avLst/>
          </a:prstGeom>
        </p:spPr>
      </p:pic>
      <p:pic>
        <p:nvPicPr>
          <p:cNvPr id="8" name="Picture 3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17" y="5168326"/>
            <a:ext cx="2219473" cy="1529271"/>
          </a:xfrm>
          <a:prstGeom prst="rect">
            <a:avLst/>
          </a:prstGeom>
        </p:spPr>
      </p:pic>
      <p:pic>
        <p:nvPicPr>
          <p:cNvPr id="9" name="Picture 3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11" y="1827140"/>
            <a:ext cx="2658181" cy="1120606"/>
          </a:xfrm>
          <a:prstGeom prst="rect">
            <a:avLst/>
          </a:prstGeom>
        </p:spPr>
      </p:pic>
      <p:pic>
        <p:nvPicPr>
          <p:cNvPr id="10" name="Picture 40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" y="1879736"/>
            <a:ext cx="3301374" cy="1076272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>
            <a:off x="2061573" y="306048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 flipH="1">
            <a:off x="4092383" y="3906366"/>
            <a:ext cx="461698" cy="419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彎箭號 13"/>
          <p:cNvSpPr/>
          <p:nvPr/>
        </p:nvSpPr>
        <p:spPr>
          <a:xfrm rot="5400000">
            <a:off x="6724854" y="2999324"/>
            <a:ext cx="2739386" cy="1015571"/>
          </a:xfrm>
          <a:prstGeom prst="bentArrow">
            <a:avLst>
              <a:gd name="adj1" fmla="val 1739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416867" y="2826841"/>
            <a:ext cx="95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498753" y="1235976"/>
            <a:ext cx="153293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 useful</a:t>
            </a:r>
          </a:p>
          <a:p>
            <a:pPr algn="ctr"/>
            <a:r>
              <a:rPr lang="en-US" altLang="zh-TW" sz="2400" dirty="0" smtClean="0"/>
              <a:t>equations 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58476" y="5199796"/>
            <a:ext cx="24123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 basic variables 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58476" y="5932964"/>
            <a:ext cx="24123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2 free variables 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563474" y="5184003"/>
            <a:ext cx="191040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non-zero row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0264" y="5184004"/>
            <a:ext cx="75958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rank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563473" y="5750140"/>
            <a:ext cx="191040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No. column –non-zero row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0602" y="5932963"/>
            <a:ext cx="98924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nullity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07751" y="5153225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07750" y="5945104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07884" y="5184003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28822" y="5932962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下箭號 32"/>
          <p:cNvSpPr/>
          <p:nvPr/>
        </p:nvSpPr>
        <p:spPr>
          <a:xfrm flipV="1">
            <a:off x="5766312" y="299529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 smtClean="0">
                    <a:solidFill>
                      <a:srgbClr val="0000FF"/>
                    </a:solidFill>
                  </a:rPr>
                  <a:t>RREF(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8041" t="-23944" r="-18041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37658" y="3468877"/>
            <a:ext cx="2365995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840968" y="3446604"/>
            <a:ext cx="1987784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467117" y="3463534"/>
            <a:ext cx="351947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001814" y="3445242"/>
            <a:ext cx="452104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16867" y="54306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416867" y="64485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049" y="3529010"/>
            <a:ext cx="161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" grpId="0"/>
      <p:bldP spid="33" grpId="0" animBg="1"/>
      <p:bldP spid="34" grpId="0"/>
      <p:bldP spid="35" grpId="0"/>
      <p:bldP spid="36" grpId="0"/>
      <p:bldP spid="37" grpId="0"/>
      <p:bldP spid="6" grpId="0" animBg="1"/>
      <p:bldP spid="38" grpId="0" animBg="1"/>
      <p:bldP spid="39" grpId="0" animBg="1"/>
      <p:bldP spid="40" grpId="0" animBg="1"/>
      <p:bldP spid="7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69599" y="1946337"/>
            <a:ext cx="29714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74133" y="1931010"/>
            <a:ext cx="283845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Pivot Column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02641" y="296026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Non-zero rows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74133" y="2934271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Basic Variables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4993" y="1946337"/>
            <a:ext cx="144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Rank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74133" y="4852413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Free Equations	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3533" y="42820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Nullity = no. column - rank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02641" y="4852413"/>
            <a:ext cx="28384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Number of zero rows</a:t>
            </a:r>
            <a:endParaRPr lang="zh-TW" altLang="en-US" sz="2400" dirty="0"/>
          </a:p>
        </p:txBody>
      </p:sp>
      <p:pic>
        <p:nvPicPr>
          <p:cNvPr id="15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58" y="4710932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1" grpId="0" animBg="1"/>
      <p:bldP spid="3" grpId="0"/>
      <p:bldP spid="22" grpId="0" animBg="1"/>
      <p:bldP spid="14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can we find </a:t>
            </a:r>
            <a:br>
              <a:rPr lang="en-US" altLang="zh-TW" dirty="0"/>
            </a:br>
            <a:r>
              <a:rPr lang="en-US" altLang="zh-TW" dirty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RREF </a:t>
            </a:r>
            <a:r>
              <a:rPr lang="en-US" altLang="zh-TW" sz="4800" dirty="0" err="1" smtClean="0">
                <a:solidFill>
                  <a:srgbClr val="0000FF"/>
                </a:solidFill>
              </a:rPr>
              <a:t>v.s</a:t>
            </a:r>
            <a:r>
              <a:rPr lang="en-US" altLang="zh-TW" sz="4800" dirty="0" smtClean="0">
                <a:solidFill>
                  <a:srgbClr val="0000FF"/>
                </a:solidFill>
              </a:rPr>
              <a:t>. Span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Consistent or not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</a:t>
            </a:r>
            <a:r>
              <a:rPr lang="en-US" altLang="zh-TW" dirty="0" smtClean="0">
                <a:solidFill>
                  <a:srgbClr val="0000FF"/>
                </a:solidFill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b</a:t>
            </a:r>
            <a:r>
              <a:rPr lang="en-US" altLang="zh-TW" dirty="0" smtClean="0"/>
              <a:t>, if t</a:t>
            </a:r>
            <a:r>
              <a:rPr kumimoji="1" lang="en-US" altLang="zh-TW" dirty="0" smtClean="0"/>
              <a:t>he </a:t>
            </a:r>
            <a:r>
              <a:rPr kumimoji="1" lang="en-US" altLang="zh-TW" dirty="0"/>
              <a:t>reduced row </a:t>
            </a:r>
            <a:r>
              <a:rPr kumimoji="1" lang="en-US" altLang="zh-TW" dirty="0" smtClean="0"/>
              <a:t>echelon form </a:t>
            </a:r>
            <a:r>
              <a:rPr kumimoji="1" lang="en-US" altLang="zh-TW" dirty="0"/>
              <a:t>of </a:t>
            </a:r>
            <a:r>
              <a:rPr kumimoji="1" lang="en-US" altLang="zh-TW" dirty="0" smtClean="0"/>
              <a:t>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 smtClean="0">
                <a:solidFill>
                  <a:srgbClr val="00B050"/>
                </a:solidFill>
              </a:rPr>
              <a:t>b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] </a:t>
            </a:r>
            <a:r>
              <a:rPr kumimoji="1" lang="en-US" altLang="zh-TW" dirty="0" smtClean="0"/>
              <a:t>is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2624820"/>
            <a:ext cx="2206813" cy="14221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48892" y="2610605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Consistent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48892" y="3170297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b is in the span of the columns of A</a:t>
            </a:r>
            <a:endParaRPr lang="zh-TW" altLang="en-US" sz="2400" dirty="0"/>
          </a:p>
        </p:txBody>
      </p:sp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4912901"/>
            <a:ext cx="2150121" cy="1545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79104" y="5656850"/>
            <a:ext cx="1857828" cy="381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31441" y="4924774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inconsistent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831441" y="5530632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b is NOT in the span of the columns 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86" r="-45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can we find </a:t>
            </a:r>
            <a:br>
              <a:rPr lang="en-US" altLang="zh-TW" dirty="0"/>
            </a:br>
            <a:r>
              <a:rPr lang="en-US" altLang="zh-TW" dirty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RREF </a:t>
            </a:r>
            <a:r>
              <a:rPr lang="en-US" altLang="zh-TW" sz="4800" dirty="0" err="1">
                <a:solidFill>
                  <a:srgbClr val="0000FF"/>
                </a:solidFill>
              </a:rPr>
              <a:t>v.s</a:t>
            </a:r>
            <a:r>
              <a:rPr lang="en-US" altLang="zh-TW" sz="4800" dirty="0">
                <a:solidFill>
                  <a:srgbClr val="0000FF"/>
                </a:solidFill>
              </a:rPr>
              <a:t>. Linear Combination</a:t>
            </a:r>
          </a:p>
        </p:txBody>
      </p:sp>
    </p:spTree>
    <p:extLst>
      <p:ext uri="{BB962C8B-B14F-4D97-AF65-F5344CB8AC3E}">
        <p14:creationId xmlns:p14="http://schemas.microsoft.com/office/powerpoint/2010/main" val="16221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4652" y="4181576"/>
            <a:ext cx="3010863" cy="42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824" r="-88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03247" y="393857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Only the last column is non-zero</a:t>
            </a:r>
            <a:endParaRPr lang="zh-TW" altLang="en-US" sz="2400" dirty="0"/>
          </a:p>
        </p:txBody>
      </p:sp>
      <p:sp>
        <p:nvSpPr>
          <p:cNvPr id="14" name="上-下雙向箭號 13"/>
          <p:cNvSpPr/>
          <p:nvPr/>
        </p:nvSpPr>
        <p:spPr>
          <a:xfrm>
            <a:off x="5550419" y="2003775"/>
            <a:ext cx="655138" cy="1065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357407" y="1539653"/>
            <a:ext cx="50853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inconsistent (no solution)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30377" y="2810017"/>
            <a:ext cx="341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RREF of [A b] is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737832" y="2555221"/>
            <a:ext cx="7886700" cy="311560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80714" y="5903566"/>
            <a:ext cx="276896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Need to know 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86923" y="5899591"/>
                <a:ext cx="3131627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Rank </a:t>
                </a:r>
                <a:r>
                  <a:rPr lang="en-US" altLang="zh-TW" sz="2800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800" dirty="0" smtClean="0"/>
                  <a:t>  rank </a:t>
                </a:r>
                <a:r>
                  <a:rPr lang="en-US" altLang="zh-TW" sz="2800" dirty="0"/>
                  <a:t>[A b]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23" y="5899591"/>
                <a:ext cx="313162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  <p:bldP spid="15" grpId="0" animBg="1"/>
      <p:bldP spid="16" grpId="0"/>
      <p:bldP spid="19" grpId="0" animBg="1"/>
      <p:bldP spid="20" grpId="0" animBg="1"/>
      <p:bldP spid="21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29833" y="1809515"/>
            <a:ext cx="45243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</a:t>
            </a:r>
            <a:r>
              <a:rPr lang="en-US" altLang="zh-TW" sz="2800" dirty="0" smtClean="0"/>
              <a:t>consistent for </a:t>
            </a:r>
            <a:r>
              <a:rPr lang="en-US" altLang="zh-TW" sz="2800" b="1" i="1" dirty="0" smtClean="0">
                <a:solidFill>
                  <a:srgbClr val="FF0000"/>
                </a:solidFill>
              </a:rPr>
              <a:t>every</a:t>
            </a:r>
            <a:r>
              <a:rPr lang="en-US" altLang="zh-TW" sz="2800" dirty="0" smtClean="0"/>
              <a:t> b</a:t>
            </a:r>
            <a:endParaRPr lang="en-US" altLang="zh-TW" sz="2800" dirty="0"/>
          </a:p>
        </p:txBody>
      </p:sp>
      <p:sp>
        <p:nvSpPr>
          <p:cNvPr id="6" name="矩形 5"/>
          <p:cNvSpPr/>
          <p:nvPr/>
        </p:nvSpPr>
        <p:spPr>
          <a:xfrm>
            <a:off x="1581173" y="2992744"/>
            <a:ext cx="60217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RREF of [A b] cannot have a row whose only non-zero entry is at the last column</a:t>
            </a:r>
            <a:endParaRPr lang="en-US" altLang="zh-TW" sz="2800" dirty="0"/>
          </a:p>
        </p:txBody>
      </p:sp>
      <p:sp>
        <p:nvSpPr>
          <p:cNvPr id="8" name="矩形 7"/>
          <p:cNvSpPr/>
          <p:nvPr/>
        </p:nvSpPr>
        <p:spPr>
          <a:xfrm>
            <a:off x="1581173" y="4606860"/>
            <a:ext cx="6021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RREF of A cannot have zero row</a:t>
            </a:r>
            <a:endParaRPr lang="en-US" altLang="zh-TW" sz="2800" dirty="0"/>
          </a:p>
        </p:txBody>
      </p:sp>
      <p:sp>
        <p:nvSpPr>
          <p:cNvPr id="12" name="矩形 11"/>
          <p:cNvSpPr/>
          <p:nvPr/>
        </p:nvSpPr>
        <p:spPr>
          <a:xfrm>
            <a:off x="1581173" y="5841221"/>
            <a:ext cx="60217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Rank A = no. of rows</a:t>
            </a:r>
            <a:endParaRPr lang="en-US" altLang="zh-TW" sz="2800" dirty="0"/>
          </a:p>
        </p:txBody>
      </p:sp>
      <p:sp>
        <p:nvSpPr>
          <p:cNvPr id="4" name="上-下雙向箭號 3"/>
          <p:cNvSpPr/>
          <p:nvPr/>
        </p:nvSpPr>
        <p:spPr>
          <a:xfrm>
            <a:off x="4339988" y="2371717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上-下雙向箭號 13"/>
          <p:cNvSpPr/>
          <p:nvPr/>
        </p:nvSpPr>
        <p:spPr>
          <a:xfrm>
            <a:off x="4339988" y="5145736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上-下雙向箭號 12"/>
          <p:cNvSpPr/>
          <p:nvPr/>
        </p:nvSpPr>
        <p:spPr>
          <a:xfrm>
            <a:off x="4339988" y="3927031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4" grpId="0" animBg="1"/>
      <p:bldP spid="14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5796" y="3111246"/>
                <a:ext cx="58868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Every b is in the span of the columns of A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6" y="3111246"/>
                <a:ext cx="5886844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70" t="-5732" r="-2484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5795" y="4056304"/>
                <a:ext cx="64374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Every b belongs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5" y="4056304"/>
                <a:ext cx="643747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89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5435" y="4630794"/>
                <a:ext cx="64374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5" y="4630794"/>
                <a:ext cx="64374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3671" y="5293638"/>
                <a:ext cx="602712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1" y="5293638"/>
                <a:ext cx="602712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20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927592" y="2018472"/>
            <a:ext cx="31591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Ax =b is </a:t>
            </a:r>
            <a:r>
              <a:rPr lang="en-US" altLang="zh-TW" sz="2800" dirty="0" smtClean="0"/>
              <a:t>consistent for </a:t>
            </a:r>
            <a:r>
              <a:rPr lang="en-US" altLang="zh-TW" sz="2800" b="1" i="1" dirty="0" smtClean="0">
                <a:solidFill>
                  <a:srgbClr val="FF0000"/>
                </a:solidFill>
              </a:rPr>
              <a:t>every</a:t>
            </a:r>
            <a:r>
              <a:rPr lang="en-US" altLang="zh-TW" sz="2800" dirty="0" smtClean="0"/>
              <a:t> b</a:t>
            </a:r>
            <a:endParaRPr lang="en-US" altLang="zh-TW" sz="2800" dirty="0"/>
          </a:p>
        </p:txBody>
      </p:sp>
      <p:sp>
        <p:nvSpPr>
          <p:cNvPr id="13" name="矩形 12"/>
          <p:cNvSpPr/>
          <p:nvPr/>
        </p:nvSpPr>
        <p:spPr>
          <a:xfrm>
            <a:off x="5101822" y="2253032"/>
            <a:ext cx="33101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Rank A = no. of rows</a:t>
            </a:r>
            <a:endParaRPr lang="en-US" altLang="zh-TW" sz="2800" dirty="0"/>
          </a:p>
        </p:txBody>
      </p:sp>
      <p:sp>
        <p:nvSpPr>
          <p:cNvPr id="14" name="上-下雙向箭號 13"/>
          <p:cNvSpPr/>
          <p:nvPr/>
        </p:nvSpPr>
        <p:spPr>
          <a:xfrm rot="5400000">
            <a:off x="4342230" y="2113118"/>
            <a:ext cx="504070" cy="8474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4898986" y="360350"/>
            <a:ext cx="3440378" cy="1467386"/>
            <a:chOff x="4898986" y="360350"/>
            <a:chExt cx="3440378" cy="1467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595235" y="408180"/>
                  <a:ext cx="2129237" cy="9578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235" y="408180"/>
                  <a:ext cx="2129237" cy="9578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112822" y="1366071"/>
              <a:ext cx="322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3 independent columns</a:t>
              </a:r>
              <a:endParaRPr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898986" y="360350"/>
              <a:ext cx="844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e.g.</a:t>
              </a:r>
              <a:endParaRPr lang="zh-TW" altLang="en-US" sz="2400" dirty="0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901572" y="5894373"/>
            <a:ext cx="70972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More than m vectors in R</a:t>
            </a:r>
            <a:r>
              <a:rPr lang="en-US" altLang="zh-TW" sz="2800" baseline="30000" dirty="0"/>
              <a:t>m</a:t>
            </a:r>
            <a:r>
              <a:rPr lang="en-US" altLang="zh-TW" sz="2800" dirty="0" smtClean="0"/>
              <a:t> must be dependent.</a:t>
            </a:r>
            <a:endParaRPr lang="zh-TW" altLang="en-US" sz="2800" dirty="0"/>
          </a:p>
        </p:txBody>
      </p:sp>
      <p:sp>
        <p:nvSpPr>
          <p:cNvPr id="21" name="上-下雙向箭號 20"/>
          <p:cNvSpPr/>
          <p:nvPr/>
        </p:nvSpPr>
        <p:spPr>
          <a:xfrm rot="5400000">
            <a:off x="1128321" y="5732247"/>
            <a:ext cx="504070" cy="8474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7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9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圖: 程序 13"/>
          <p:cNvSpPr/>
          <p:nvPr/>
        </p:nvSpPr>
        <p:spPr>
          <a:xfrm>
            <a:off x="3721674" y="1600605"/>
            <a:ext cx="3784600" cy="3497263"/>
          </a:xfrm>
          <a:prstGeom prst="flowChartProcess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 R</a:t>
            </a:r>
            <a:r>
              <a:rPr lang="en-US" altLang="zh-TW" baseline="30000" dirty="0" smtClean="0"/>
              <a:t>2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4140774" y="3420674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>
            <a:off x="4077274" y="3349237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5550474" y="2112574"/>
            <a:ext cx="558800" cy="13081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550474" y="2925374"/>
            <a:ext cx="1536700" cy="4953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59138" y="17302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138" y="1730266"/>
                <a:ext cx="25968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151671" y="2665302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71" y="2665302"/>
                <a:ext cx="2596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7907" r="-27907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5579381" y="3471198"/>
            <a:ext cx="825500" cy="9122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33787" y="4233474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87" y="4233474"/>
                <a:ext cx="2244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602533" y="409938"/>
            <a:ext cx="8037258" cy="954108"/>
            <a:chOff x="602533" y="409938"/>
            <a:chExt cx="8037258" cy="954108"/>
          </a:xfrm>
        </p:grpSpPr>
        <p:sp>
          <p:nvSpPr>
            <p:cNvPr id="13" name="文字方塊 12"/>
            <p:cNvSpPr txBox="1"/>
            <p:nvPr/>
          </p:nvSpPr>
          <p:spPr>
            <a:xfrm>
              <a:off x="5034121" y="409938"/>
              <a:ext cx="3605670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More than m vectors in R</a:t>
              </a:r>
              <a:r>
                <a:rPr lang="en-US" altLang="zh-TW" sz="2800" baseline="30000" dirty="0"/>
                <a:t>m</a:t>
              </a:r>
              <a:r>
                <a:rPr lang="en-US" altLang="zh-TW" sz="2800" dirty="0" smtClean="0"/>
                <a:t> must be dependent.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02533" y="409939"/>
                  <a:ext cx="3576764" cy="95410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 smtClean="0"/>
                    <a:t>m independent vectors can span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33" y="409939"/>
                  <a:ext cx="3576764" cy="9541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71" t="-5696" r="-3912" b="-164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上-下雙向箭號 19"/>
            <p:cNvSpPr/>
            <p:nvPr/>
          </p:nvSpPr>
          <p:spPr>
            <a:xfrm rot="16200000">
              <a:off x="4350998" y="442009"/>
              <a:ext cx="504070" cy="847472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1" name="Picture 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10" y="5167361"/>
            <a:ext cx="6304657" cy="88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653984" y="6228630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independent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2853719" y="5994405"/>
            <a:ext cx="515404" cy="33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3739395" y="6047361"/>
            <a:ext cx="174098" cy="28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4295175" y="6047361"/>
            <a:ext cx="276825" cy="30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087174" y="5667819"/>
            <a:ext cx="12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yes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15" grpId="0"/>
      <p:bldP spid="16" grpId="0"/>
      <p:bldP spid="19" grpId="0"/>
      <p:bldP spid="22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Full Rank: Rank = n &amp; Rank = 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size of A is </a:t>
            </a:r>
            <a:r>
              <a:rPr lang="en-US" altLang="zh-TW" dirty="0" err="1" smtClean="0"/>
              <a:t>mxn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671186" y="2471517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Rank A = n</a:t>
            </a:r>
            <a:endParaRPr lang="zh-TW" altLang="en-US" sz="2800" dirty="0"/>
          </a:p>
        </p:txBody>
      </p:sp>
      <p:sp>
        <p:nvSpPr>
          <p:cNvPr id="7" name="右大括弧 6"/>
          <p:cNvSpPr/>
          <p:nvPr/>
        </p:nvSpPr>
        <p:spPr>
          <a:xfrm rot="5400000">
            <a:off x="6345039" y="2570212"/>
            <a:ext cx="378996" cy="2905905"/>
          </a:xfrm>
          <a:prstGeom prst="rightBrace">
            <a:avLst>
              <a:gd name="adj1" fmla="val 25926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19903" y="4314839"/>
            <a:ext cx="3475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The columns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are linearly independent.</a:t>
            </a:r>
          </a:p>
        </p:txBody>
      </p:sp>
      <p:sp>
        <p:nvSpPr>
          <p:cNvPr id="9" name="矩形 8"/>
          <p:cNvSpPr/>
          <p:nvPr/>
        </p:nvSpPr>
        <p:spPr>
          <a:xfrm>
            <a:off x="1016899" y="4242032"/>
            <a:ext cx="2999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/>
              <a:t>A</a:t>
            </a:r>
            <a:r>
              <a:rPr lang="en-US" altLang="zh-TW" sz="2800" b="1" dirty="0"/>
              <a:t>x</a:t>
            </a:r>
            <a:r>
              <a:rPr lang="en-US" altLang="zh-TW" sz="2800" dirty="0"/>
              <a:t> = </a:t>
            </a:r>
            <a:r>
              <a:rPr lang="en-US" altLang="zh-TW" sz="2800" b="1" dirty="0"/>
              <a:t>b</a:t>
            </a:r>
            <a:r>
              <a:rPr lang="en-US" altLang="zh-TW" sz="2800" dirty="0"/>
              <a:t> has at most one solution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75814" y="5706914"/>
                <a:ext cx="694164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14" y="5706914"/>
                <a:ext cx="694164" cy="817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020422" y="3129673"/>
            <a:ext cx="314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 is square or </a:t>
            </a:r>
            <a:r>
              <a:rPr lang="zh-TW" altLang="en-US" sz="2800" dirty="0" smtClean="0"/>
              <a:t>高瘦</a:t>
            </a:r>
            <a:endParaRPr lang="zh-TW" altLang="en-US" sz="2800" dirty="0"/>
          </a:p>
        </p:txBody>
      </p:sp>
      <p:sp>
        <p:nvSpPr>
          <p:cNvPr id="12" name="向右箭號 11"/>
          <p:cNvSpPr/>
          <p:nvPr/>
        </p:nvSpPr>
        <p:spPr>
          <a:xfrm flipH="1">
            <a:off x="4068715" y="4512007"/>
            <a:ext cx="698428" cy="55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232813" y="5854295"/>
            <a:ext cx="174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 smtClean="0"/>
              <a:t>RREF</a:t>
            </a:r>
            <a:r>
              <a:rPr lang="zh-TW" altLang="en-US" sz="2800" i="1" dirty="0" smtClean="0"/>
              <a:t> </a:t>
            </a:r>
            <a:r>
              <a:rPr lang="en-US" altLang="zh-TW" sz="2800" i="1" dirty="0" smtClean="0"/>
              <a:t>of A:</a:t>
            </a:r>
            <a:endParaRPr lang="zh-TW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847831" y="5706914"/>
            <a:ext cx="3475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All columns are pivot columns.</a:t>
            </a:r>
            <a:endParaRPr lang="en-US" altLang="zh-TW" sz="2800" dirty="0"/>
          </a:p>
        </p:txBody>
      </p:sp>
      <p:sp>
        <p:nvSpPr>
          <p:cNvPr id="15" name="向右箭號 14"/>
          <p:cNvSpPr/>
          <p:nvPr/>
        </p:nvSpPr>
        <p:spPr>
          <a:xfrm flipH="1">
            <a:off x="4068715" y="5859224"/>
            <a:ext cx="698428" cy="55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6200000" flipH="1">
            <a:off x="6268945" y="5154700"/>
            <a:ext cx="476094" cy="704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923321" y="1469370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923321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4923321" y="3013917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4920299" y="3493639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5494877" y="1961633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5508525" y="147757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497899" y="2998856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5494877" y="3478578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4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Full Rank: Rank = n &amp; Rank = 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size of A is </a:t>
            </a:r>
            <a:r>
              <a:rPr lang="en-US" altLang="zh-TW" dirty="0" err="1" smtClean="0"/>
              <a:t>mxn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56050" y="2504410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Rank A = m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28650" y="46814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/>
              <a:t>A</a:t>
            </a:r>
            <a:r>
              <a:rPr lang="en-US" altLang="zh-TW" sz="2800" b="1" dirty="0"/>
              <a:t>x</a:t>
            </a:r>
            <a:r>
              <a:rPr lang="en-US" altLang="zh-TW" sz="2800" dirty="0"/>
              <a:t> = </a:t>
            </a:r>
            <a:r>
              <a:rPr lang="en-US" altLang="zh-TW" sz="2800" b="1" dirty="0"/>
              <a:t>b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always have solution (at least one solution) for </a:t>
            </a:r>
            <a:r>
              <a:rPr lang="en-US" altLang="zh-TW" sz="2800" dirty="0"/>
              <a:t>every </a:t>
            </a:r>
            <a:r>
              <a:rPr lang="en-US" altLang="zh-TW" sz="2800" b="1" dirty="0"/>
              <a:t>b</a:t>
            </a:r>
            <a:r>
              <a:rPr lang="en-US" altLang="zh-TW" sz="2800" dirty="0"/>
              <a:t> in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/>
              <a:t>m</a:t>
            </a:r>
            <a:r>
              <a:rPr lang="en-US" altLang="zh-TW" sz="2800" dirty="0"/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628650" y="5703160"/>
            <a:ext cx="472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The columns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generate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/>
              <a:t>m</a:t>
            </a:r>
            <a:r>
              <a:rPr lang="en-US" altLang="zh-TW" sz="2800" dirty="0"/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628650" y="4081772"/>
            <a:ext cx="822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Every row of </a:t>
            </a:r>
            <a:r>
              <a:rPr lang="en-US" altLang="zh-TW" sz="2800" i="1" dirty="0"/>
              <a:t>R</a:t>
            </a:r>
            <a:r>
              <a:rPr lang="en-US" altLang="zh-TW" sz="2800" dirty="0"/>
              <a:t> contains a pivot </a:t>
            </a:r>
            <a:r>
              <a:rPr lang="en-US" altLang="zh-TW" sz="2800" dirty="0" smtClean="0"/>
              <a:t>position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(leading entry).</a:t>
            </a:r>
            <a:endParaRPr lang="en-US" altLang="zh-TW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20422" y="3129673"/>
            <a:ext cx="314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 is square or </a:t>
            </a:r>
            <a:r>
              <a:rPr lang="zh-TW" altLang="en-US" sz="2800" dirty="0" smtClean="0"/>
              <a:t>矮胖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923321" y="1469370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23321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5482879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037870" y="304821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6609216" y="3070927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7098259" y="3534011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501395" y="3023203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936425" y="304821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923321" y="354263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5496388" y="354263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6043140" y="3570486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609216" y="3544282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3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0" grpId="0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感謝   </a:t>
            </a:r>
            <a:r>
              <a:rPr lang="zh-TW" altLang="en-US" dirty="0"/>
              <a:t>同學發現投影片上的錯誤 </a:t>
            </a:r>
            <a:r>
              <a:rPr lang="en-US" altLang="zh-TW" dirty="0" smtClean="0"/>
              <a:t>(RREF)</a:t>
            </a:r>
          </a:p>
          <a:p>
            <a:r>
              <a:rPr lang="zh-TW" altLang="en-US" smtClean="0"/>
              <a:t>感謝 劉俊廷 同學</a:t>
            </a:r>
            <a:r>
              <a:rPr lang="zh-TW" altLang="en-US" dirty="0"/>
              <a:t>發現投影片上的錯誤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122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Column Correspondence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740161" y="1744788"/>
            <a:ext cx="165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3780477" y="2245756"/>
            <a:ext cx="165666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 linear combination of other columns of A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  <a:blipFill rotWithShape="0">
                <a:blip r:embed="rId4"/>
                <a:stretch>
                  <a:fillRect l="-3425" t="-3448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 linear combination of other columns of 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  <a:blipFill rotWithShape="0">
                <a:blip r:embed="rId5"/>
                <a:stretch>
                  <a:fillRect l="-3661" t="-3465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 linear combination of the </a:t>
                </a:r>
                <a:r>
                  <a:rPr lang="en-US" altLang="zh-TW" sz="2400" b="1" i="1" u="sng" dirty="0" smtClean="0"/>
                  <a:t>corresponding</a:t>
                </a:r>
                <a:r>
                  <a:rPr lang="en-US" altLang="zh-TW" sz="2400" dirty="0" smtClean="0"/>
                  <a:t> columns of R with </a:t>
                </a:r>
                <a:r>
                  <a:rPr lang="en-US" altLang="zh-TW" sz="2400" b="1" i="1" u="sng" dirty="0" smtClean="0"/>
                  <a:t>the same coefficients</a:t>
                </a:r>
                <a:endParaRPr lang="zh-TW" altLang="en-US" sz="2400" b="1" i="1" u="sng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  <a:blipFill rotWithShape="0">
                <a:blip r:embed="rId6"/>
                <a:stretch>
                  <a:fillRect l="-2134" t="-3448" r="-3414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 linear combination of the </a:t>
                </a:r>
                <a:r>
                  <a:rPr lang="en-US" altLang="zh-TW" sz="2400" b="1" i="1" u="sng" dirty="0" smtClean="0"/>
                  <a:t>corresponding</a:t>
                </a:r>
                <a:r>
                  <a:rPr lang="en-US" altLang="zh-TW" sz="2400" dirty="0" smtClean="0"/>
                  <a:t> columns of A with </a:t>
                </a:r>
                <a:r>
                  <a:rPr lang="en-US" altLang="zh-TW" sz="2400" b="1" i="1" u="sng" dirty="0" smtClean="0"/>
                  <a:t>the same coefficients</a:t>
                </a:r>
                <a:endParaRPr lang="zh-TW" altLang="en-US" sz="2400" b="1" i="1" u="sng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  <a:blipFill rotWithShape="0">
                <a:blip r:embed="rId7"/>
                <a:stretch>
                  <a:fillRect l="-2279" t="-3465" r="-570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3363325" y="3398756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5166827" y="5243790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7797" y="4137772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01862" y="4134683"/>
            <a:ext cx="1651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>
                <a:sym typeface="Symbol" pitchFamily="18" charset="2"/>
              </a:rPr>
              <a:t></a:t>
            </a:r>
            <a:r>
              <a:rPr lang="en-US" altLang="zh-TW" sz="2800" b="1" dirty="0" smtClean="0">
                <a:sym typeface="Symbol" pitchFamily="18" charset="2"/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4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70713" y="6074274"/>
            <a:ext cx="175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>
                <a:sym typeface="Symbol" pitchFamily="18" charset="2"/>
              </a:rPr>
              <a:t>3</a:t>
            </a:r>
            <a:r>
              <a:rPr lang="en-US" altLang="zh-TW" sz="2800" b="1" dirty="0" smtClean="0">
                <a:sym typeface="Symbol" pitchFamily="18" charset="2"/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 altLang="zh-TW" sz="2800" b="1" dirty="0" smtClean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392" y="6122507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>
                <a:sym typeface="Symbol" pitchFamily="18" charset="2"/>
              </a:rPr>
              <a:t>3</a:t>
            </a:r>
            <a:r>
              <a:rPr lang="en-US" altLang="zh-TW" sz="2800" b="1" dirty="0" smtClean="0">
                <a:sym typeface="Symbol" pitchFamily="18" charset="2"/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4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</a:t>
            </a:r>
            <a:r>
              <a:rPr lang="en-US" altLang="zh-TW" dirty="0" smtClean="0"/>
              <a:t>Theorem - Example</a:t>
            </a:r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46592" y="5430675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28044" y="5411313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pic>
        <p:nvPicPr>
          <p:cNvPr id="1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" y="2830283"/>
            <a:ext cx="4004916" cy="1353578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52" y="2830283"/>
            <a:ext cx="3795600" cy="135357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6971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4761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3816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1152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5274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5823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55801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01230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40326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835474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382217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00985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6</a:t>
            </a:r>
            <a:endParaRPr lang="zh-TW" altLang="en-US" sz="2400" baseline="-250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314437" y="45917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</a:t>
            </a:r>
            <a:r>
              <a:rPr lang="en-US" altLang="zh-TW" sz="2800" dirty="0" smtClean="0"/>
              <a:t>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907" y="45917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</a:t>
            </a:r>
            <a:r>
              <a:rPr lang="en-US" altLang="zh-TW" sz="2800" dirty="0" smtClean="0"/>
              <a:t>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8" name="左-右雙向箭號 27"/>
          <p:cNvSpPr/>
          <p:nvPr/>
        </p:nvSpPr>
        <p:spPr>
          <a:xfrm>
            <a:off x="4194916" y="4657807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左-右雙向箭號 28"/>
          <p:cNvSpPr/>
          <p:nvPr/>
        </p:nvSpPr>
        <p:spPr>
          <a:xfrm>
            <a:off x="4194915" y="5543382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</a:t>
            </a:r>
            <a:r>
              <a:rPr lang="en-US" altLang="zh-TW" dirty="0" smtClean="0"/>
              <a:t>Theorem – Intuitive Reason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98379" y="2103146"/>
                <a:ext cx="2208490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9" y="2103146"/>
                <a:ext cx="2208490" cy="9841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23534" y="1690689"/>
                <a:ext cx="1770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34" y="1690689"/>
                <a:ext cx="17704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68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下箭號 6"/>
          <p:cNvSpPr/>
          <p:nvPr/>
        </p:nvSpPr>
        <p:spPr>
          <a:xfrm rot="3979661">
            <a:off x="2596788" y="2666907"/>
            <a:ext cx="562161" cy="530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46358" y="3312191"/>
                <a:ext cx="223215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8" y="3312191"/>
                <a:ext cx="2232150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91978" y="4365360"/>
                <a:ext cx="254762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978" y="4365360"/>
                <a:ext cx="2547620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06650" y="3056347"/>
                <a:ext cx="2508700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0" y="3056347"/>
                <a:ext cx="2508700" cy="9841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下箭號 16"/>
          <p:cNvSpPr/>
          <p:nvPr/>
        </p:nvSpPr>
        <p:spPr>
          <a:xfrm rot="17779126" flipH="1">
            <a:off x="5695374" y="2587917"/>
            <a:ext cx="516685" cy="59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flipH="1">
            <a:off x="4372217" y="3259269"/>
            <a:ext cx="481572" cy="61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49188" y="2606629"/>
                <a:ext cx="1789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88" y="2606629"/>
                <a:ext cx="178965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54" r="-102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79169" y="2932248"/>
                <a:ext cx="1770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69" y="2932248"/>
                <a:ext cx="177042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0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80998" y="3928560"/>
                <a:ext cx="1679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98" y="3928560"/>
                <a:ext cx="167994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87" r="-36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57709" y="5459941"/>
            <a:ext cx="71105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Column Correspondence </a:t>
            </a:r>
            <a:r>
              <a:rPr lang="en-US" altLang="zh-TW" sz="2400" dirty="0" smtClean="0"/>
              <a:t>Theorem (Column </a:t>
            </a:r>
            <a:r>
              <a:rPr lang="zh-TW" altLang="en-US" sz="2400" dirty="0" smtClean="0"/>
              <a:t>間的愛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r>
              <a:rPr lang="zh-TW" altLang="en-US" sz="2400" dirty="0" smtClean="0"/>
              <a:t>就算 </a:t>
            </a:r>
            <a:r>
              <a:rPr lang="en-US" altLang="zh-TW" sz="2400" dirty="0" smtClean="0"/>
              <a:t>row elementary operation </a:t>
            </a:r>
            <a:r>
              <a:rPr lang="zh-TW" altLang="en-US" sz="2400" dirty="0" smtClean="0"/>
              <a:t>讓 </a:t>
            </a:r>
            <a:r>
              <a:rPr lang="en-US" altLang="zh-TW" sz="2400" dirty="0" smtClean="0"/>
              <a:t>column </a:t>
            </a:r>
            <a:r>
              <a:rPr lang="zh-TW" altLang="en-US" sz="2400" dirty="0" smtClean="0"/>
              <a:t>變的不同，他們之間的關係永遠不變。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10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3" grpId="0"/>
      <p:bldP spid="17" grpId="0" animBg="1"/>
      <p:bldP spid="18" grpId="0" animBg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</a:t>
            </a:r>
            <a:r>
              <a:rPr lang="en-US" altLang="zh-TW" dirty="0" smtClean="0"/>
              <a:t>More Formal </a:t>
            </a:r>
            <a:r>
              <a:rPr lang="en-US" altLang="zh-TW" dirty="0"/>
              <a:t>Reason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Before we start: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39371" y="2602072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71" y="2602072"/>
                <a:ext cx="1284711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77177" y="2571294"/>
                <a:ext cx="1400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2571294"/>
                <a:ext cx="140012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816577" y="2694404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78527" y="2205394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19492" y="3707032"/>
                <a:ext cx="356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2" y="3707032"/>
                <a:ext cx="35670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094413" y="3755073"/>
                <a:ext cx="3663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13" y="3755073"/>
                <a:ext cx="36631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4833813" y="3878183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195763" y="3389173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8650" y="2632850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Augmented Matrix: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6147" y="3662739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Coefficient Matrix:</a:t>
            </a:r>
            <a:endParaRPr lang="zh-TW" altLang="en-US" sz="24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45" y="4658884"/>
            <a:ext cx="345757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151072" y="6143929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72" y="6143929"/>
                <a:ext cx="128471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右箭號 21"/>
          <p:cNvSpPr/>
          <p:nvPr/>
        </p:nvSpPr>
        <p:spPr>
          <a:xfrm>
            <a:off x="4742934" y="4945270"/>
            <a:ext cx="623558" cy="779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870" y="4658884"/>
            <a:ext cx="345757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98870" y="6165952"/>
                <a:ext cx="13910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870" y="6165952"/>
                <a:ext cx="139108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255147" y="4658884"/>
            <a:ext cx="2683240" cy="1352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690106" y="4658884"/>
            <a:ext cx="2224701" cy="1352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7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8" grpId="0"/>
      <p:bldP spid="19" grpId="0"/>
      <p:bldP spid="21" grpId="0"/>
      <p:bldP spid="22" grpId="0" animBg="1"/>
      <p:bldP spid="24" grpId="0"/>
      <p:bldP spid="1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More Formal Reason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RREF of matrix A is R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The RREF of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The RREF of matrix A is R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0" y="19058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have the same solution set?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800" dirty="0" smtClean="0"/>
                  <a:t> have the same solution set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3774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have the same solution set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52826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</a:t>
                </a:r>
                <a:r>
                  <a:rPr lang="en-US" altLang="zh-TW" dirty="0" smtClean="0"/>
                  <a:t>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have the same solution set</a:t>
                </a:r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3081219"/>
            <a:ext cx="4045153" cy="1367177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1" y="3081219"/>
            <a:ext cx="3772179" cy="134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65915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5" y="4605657"/>
                <a:ext cx="1256498" cy="20333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579523" y="46172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</a:t>
            </a:r>
            <a:r>
              <a:rPr lang="en-US" altLang="zh-TW" sz="2800" dirty="0" smtClean="0"/>
              <a:t>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3" name="左-右雙向箭號 12"/>
          <p:cNvSpPr/>
          <p:nvPr/>
        </p:nvSpPr>
        <p:spPr>
          <a:xfrm>
            <a:off x="6867695" y="5685562"/>
            <a:ext cx="525859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18263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86053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5108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92443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6565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7115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7092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2521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618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48388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95131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92277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</a:t>
            </a:r>
            <a:r>
              <a:rPr lang="en-US" altLang="zh-TW" sz="2400" baseline="-25000" dirty="0" smtClean="0"/>
              <a:t>6</a:t>
            </a:r>
            <a:endParaRPr lang="zh-TW" altLang="en-US" sz="2400" baseline="-250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396729" y="5591830"/>
            <a:ext cx="1519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-2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zh-TW" sz="2800" b="1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  <a:endParaRPr lang="en-US" altLang="zh-TW" sz="2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7" name="左-右雙向箭號 26"/>
          <p:cNvSpPr/>
          <p:nvPr/>
        </p:nvSpPr>
        <p:spPr>
          <a:xfrm rot="5400000">
            <a:off x="7889068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-右雙向箭號 27"/>
          <p:cNvSpPr/>
          <p:nvPr/>
        </p:nvSpPr>
        <p:spPr>
          <a:xfrm>
            <a:off x="4390530" y="5653814"/>
            <a:ext cx="1152744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37815" y="46172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/>
              <a:t>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55021" y="5591830"/>
            <a:ext cx="161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-2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 smtClean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zh-TW" sz="2800" b="1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  <a:endParaRPr lang="en-US" altLang="zh-TW" sz="2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4" name="左-右雙向箭號 33"/>
          <p:cNvSpPr/>
          <p:nvPr/>
        </p:nvSpPr>
        <p:spPr>
          <a:xfrm rot="5400000">
            <a:off x="747360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左-右雙向箭號 34"/>
          <p:cNvSpPr/>
          <p:nvPr/>
        </p:nvSpPr>
        <p:spPr>
          <a:xfrm>
            <a:off x="1880044" y="5685562"/>
            <a:ext cx="1018322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3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1" grpId="0"/>
      <p:bldP spid="13" grpId="0" animBg="1"/>
      <p:bldP spid="26" grpId="0"/>
      <p:bldP spid="27" grpId="0" animBg="1"/>
      <p:bldP spid="6" grpId="0" animBg="1"/>
      <p:bldP spid="28" grpId="0" animBg="1"/>
      <p:bldP spid="30" grpId="0" animBg="1"/>
      <p:bldP spid="32" grpId="0"/>
      <p:bldP spid="33" grpId="0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1426</Words>
  <Application>Microsoft Office PowerPoint</Application>
  <PresentationFormat>如螢幕大小 (4:3)</PresentationFormat>
  <Paragraphs>395</Paragraphs>
  <Slides>36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Office 佈景主題</vt:lpstr>
      <vt:lpstr>What can we find  from RREF?</vt:lpstr>
      <vt:lpstr>Outline</vt:lpstr>
      <vt:lpstr>What can we find  from RREF?</vt:lpstr>
      <vt:lpstr>Column Correspondence Theorem</vt:lpstr>
      <vt:lpstr>Column Correspondence Theorem - Example</vt:lpstr>
      <vt:lpstr>Column Correspondence Theorem – Intuitive Reason</vt:lpstr>
      <vt:lpstr>Column Correspondence Theorem – More Formal Reason</vt:lpstr>
      <vt:lpstr>Column Correspondence Theorem – More Formal Reason</vt:lpstr>
      <vt:lpstr>Column Correspondence Theorem</vt:lpstr>
      <vt:lpstr>Column Correspondence Theorem</vt:lpstr>
      <vt:lpstr>How about Rows?</vt:lpstr>
      <vt:lpstr>Span of Columns</vt:lpstr>
      <vt:lpstr>NOTE</vt:lpstr>
      <vt:lpstr>What can we find  from RREF?</vt:lpstr>
      <vt:lpstr>Column Correspondence Theorem</vt:lpstr>
      <vt:lpstr>Column Correspondence Theorem</vt:lpstr>
      <vt:lpstr>Column Correspondence Theorem</vt:lpstr>
      <vt:lpstr>Independent</vt:lpstr>
      <vt:lpstr>Independent</vt:lpstr>
      <vt:lpstr>Independent</vt:lpstr>
      <vt:lpstr>Independent</vt:lpstr>
      <vt:lpstr>What can we find  from RREF?</vt:lpstr>
      <vt:lpstr>Rank</vt:lpstr>
      <vt:lpstr>Properties of Rank from RREF</vt:lpstr>
      <vt:lpstr>Properties of Rank from RREF</vt:lpstr>
      <vt:lpstr>Basic, Free Variables v.s. Rank</vt:lpstr>
      <vt:lpstr>Rank</vt:lpstr>
      <vt:lpstr>What can we find  from RREF?</vt:lpstr>
      <vt:lpstr>Consistent or not</vt:lpstr>
      <vt:lpstr>Consistent or not</vt:lpstr>
      <vt:lpstr>Consistent or not</vt:lpstr>
      <vt:lpstr>Consistent or not</vt:lpstr>
      <vt:lpstr>PowerPoint 簡報</vt:lpstr>
      <vt:lpstr>Full Rank: Rank = n &amp; Rank = m</vt:lpstr>
      <vt:lpstr>Full Rank: Rank = n &amp; Rank = m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RREF v.s.  Independence and Rank</dc:title>
  <dc:creator>Lee Hung-yi</dc:creator>
  <cp:lastModifiedBy>Lee Hung-yi</cp:lastModifiedBy>
  <cp:revision>60</cp:revision>
  <dcterms:created xsi:type="dcterms:W3CDTF">2016-02-29T06:57:16Z</dcterms:created>
  <dcterms:modified xsi:type="dcterms:W3CDTF">2016-03-10T03:12:05Z</dcterms:modified>
</cp:coreProperties>
</file>